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9.png" ContentType="image/png"/>
  <Override PartName="/ppt/media/image13.jpeg" ContentType="image/jpeg"/>
  <Override PartName="/ppt/media/image8.png" ContentType="image/png"/>
  <Override PartName="/ppt/media/image6.jpeg" ContentType="image/jpeg"/>
  <Override PartName="/ppt/media/image2.jpeg" ContentType="image/jpeg"/>
  <Override PartName="/ppt/media/image1.jpeg" ContentType="image/jpeg"/>
  <Override PartName="/ppt/media/image18.jpeg" ContentType="image/jpeg"/>
  <Override PartName="/ppt/media/image14.jpeg" ContentType="image/jpeg"/>
  <Override PartName="/ppt/media/image15.jpeg" ContentType="image/jpeg"/>
  <Override PartName="/ppt/media/image12.jpeg" ContentType="image/jpeg"/>
  <Override PartName="/ppt/media/image17.jpeg" ContentType="image/jpeg"/>
  <Override PartName="/ppt/media/image16.jpeg" ContentType="image/jpeg"/>
  <Override PartName="/ppt/media/image5.jpeg" ContentType="image/jpeg"/>
  <Override PartName="/ppt/media/image11.jpeg" ContentType="image/jpeg"/>
  <Override PartName="/ppt/media/image4.jpeg" ContentType="image/jpeg"/>
  <Override PartName="/ppt/media/image7.png" ContentType="image/png"/>
  <Override PartName="/ppt/media/image10.jpeg" ContentType="image/jpeg"/>
  <Override PartName="/ppt/media/image3.jpeg" ContentType="image/jpeg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4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</a:t>
            </a:r>
            <a:r>
              <a:rPr b="0" lang="en-US" sz="2000" spc="-1" strike="noStrike">
                <a:latin typeface="Arial"/>
              </a:rPr>
              <a:t>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E6D31DE-7ED6-4E93-9D87-EAF5B68CD8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A43C75F-1D9A-456A-B29F-22F047D7CCF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lab.com/otter-tech/coc-incident-response-workshop/raw/master/report-template-for-responders.docx?inline=false" TargetMode="External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64600"/>
            <a:ext cx="9071640" cy="592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Code of </a:t>
            </a:r>
            <a:r>
              <a:rPr b="0" lang="en-US" sz="3200" spc="-1" strike="noStrike">
                <a:latin typeface="Arial"/>
              </a:rPr>
              <a:t>Conduct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</a:t>
            </a:r>
            <a:r>
              <a:rPr b="0" lang="en-US" sz="3200" spc="-1" strike="noStrike">
                <a:latin typeface="Arial"/>
              </a:rPr>
              <a:t>Response </a:t>
            </a:r>
            <a:r>
              <a:rPr b="0" lang="en-US" sz="3200" spc="-1" strike="noStrike">
                <a:latin typeface="Arial"/>
              </a:rPr>
              <a:t>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Please </a:t>
            </a:r>
            <a:r>
              <a:rPr b="1" lang="en-US" sz="3200" spc="-1" strike="noStrike">
                <a:latin typeface="Arial"/>
              </a:rPr>
              <a:t>change </a:t>
            </a:r>
            <a:r>
              <a:rPr b="1" lang="en-US" sz="3200" spc="-1" strike="noStrike">
                <a:latin typeface="Arial"/>
              </a:rPr>
              <a:t>your Zoom </a:t>
            </a:r>
            <a:r>
              <a:rPr b="1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to include </a:t>
            </a:r>
            <a:r>
              <a:rPr b="1" lang="en-US" sz="3200" spc="-1" strike="noStrike">
                <a:latin typeface="Arial"/>
              </a:rPr>
              <a:t>your </a:t>
            </a:r>
            <a:r>
              <a:rPr b="1" lang="en-US" sz="3200" spc="-1" strike="noStrike">
                <a:latin typeface="Arial"/>
              </a:rPr>
              <a:t>pronouns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(if you're </a:t>
            </a:r>
            <a:r>
              <a:rPr b="1" lang="en-US" sz="3200" spc="-1" strike="noStrike">
                <a:latin typeface="Arial"/>
              </a:rPr>
              <a:t>comfortable </a:t>
            </a:r>
            <a:r>
              <a:rPr b="1" lang="en-US" sz="3200" spc="-1" strike="noStrike">
                <a:latin typeface="Arial"/>
              </a:rPr>
              <a:t>sharing </a:t>
            </a:r>
            <a:r>
              <a:rPr b="1" lang="en-US" sz="3200" spc="-1" strike="noStrike">
                <a:latin typeface="Arial"/>
              </a:rPr>
              <a:t>them)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It's under </a:t>
            </a:r>
            <a:r>
              <a:rPr b="0" lang="en-US" sz="3200" spc="-1" strike="noStrike">
                <a:latin typeface="Arial"/>
              </a:rPr>
              <a:t>Participants, </a:t>
            </a:r>
            <a:r>
              <a:rPr b="0" lang="en-US" sz="3200" spc="-1" strike="noStrike">
                <a:latin typeface="Arial"/>
              </a:rPr>
              <a:t>hover over </a:t>
            </a:r>
            <a:r>
              <a:rPr b="0" lang="en-US" sz="3200" spc="-1" strike="noStrike">
                <a:latin typeface="Arial"/>
              </a:rPr>
              <a:t>your name,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click rename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</a:t>
            </a:r>
            <a:r>
              <a:rPr b="0" lang="en-US" sz="3200" spc="-1" strike="noStrike">
                <a:latin typeface="Arial"/>
              </a:rPr>
              <a:t>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</a:t>
            </a:r>
            <a:r>
              <a:rPr b="0" lang="en-US" sz="3200" spc="-1" strike="noStrike">
                <a:latin typeface="Arial"/>
              </a:rPr>
              <a:t>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</a:t>
            </a:r>
            <a:r>
              <a:rPr b="0" lang="en-US" sz="3200" spc="-1" strike="noStrike">
                <a:latin typeface="Arial"/>
              </a:rPr>
              <a:t>.technology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Handling Privacy Concerns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will be confidential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anonymous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Tell reported person</a:t>
            </a:r>
            <a:br/>
            <a:r>
              <a:rPr b="0" lang="en-US" sz="3200" spc="-1" strike="noStrike">
                <a:latin typeface="Arial"/>
              </a:rPr>
              <a:t>a witness overheard / saw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 an escrow report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Document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 after second report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Delay response to protect privacy of 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 person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Don't mention multiple reports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" name="TextShape 3"/>
          <p:cNvSpPr txBox="1"/>
          <p:nvPr/>
        </p:nvSpPr>
        <p:spPr>
          <a:xfrm>
            <a:off x="5805720" y="4372560"/>
            <a:ext cx="3219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Locked CC BY 2.0 montillon.a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14391" t="20866" r="0" b="0"/>
          <a:stretch/>
        </p:blipFill>
        <p:spPr>
          <a:xfrm>
            <a:off x="5454360" y="1851120"/>
            <a:ext cx="3880440" cy="23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Report Template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important: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Reported person's name and description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Reporter's contact info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Key points of the incident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Tips section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Optional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ask how you should handle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Link to download report template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Quiet place</a:t>
            </a:r>
            <a:r>
              <a:rPr b="0" lang="en-US" sz="2800" spc="-1" strike="noStrike">
                <a:latin typeface="Arial"/>
              </a:rPr>
              <a:t> - offer a private room / private chat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Unsafe</a:t>
            </a:r>
            <a:r>
              <a:rPr b="0" lang="en-US" sz="2800" spc="-1" strike="noStrike">
                <a:latin typeface="Arial"/>
              </a:rPr>
              <a:t> - call another incident responder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Emotions</a:t>
            </a:r>
            <a:r>
              <a:rPr b="0" lang="en-US" sz="2800" spc="-1" strike="noStrike">
                <a:latin typeface="Arial"/>
              </a:rPr>
              <a:t> - "You felt (emotion) when (behavior)"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Security</a:t>
            </a:r>
            <a:r>
              <a:rPr b="0" lang="en-US" sz="2800" spc="-1" strike="noStrike">
                <a:latin typeface="Arial"/>
              </a:rPr>
              <a:t> -</a:t>
            </a:r>
            <a:r>
              <a:rPr b="0" lang="en-US" sz="2800" spc="-1" strike="noStrike">
                <a:latin typeface="Arial"/>
              </a:rPr>
              <a:t> how to protect reporter privacy &amp; safety?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Trust</a:t>
            </a:r>
            <a:r>
              <a:rPr b="0" lang="en-US" sz="2800" spc="-1" strike="noStrike">
                <a:latin typeface="Arial"/>
              </a:rPr>
              <a:t> - help the reporter feel more welcome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Thank the reporter. Get their contact info.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Instructor modeling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taking a report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the behavior &amp;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</a:t>
            </a:r>
            <a:br/>
            <a:r>
              <a:rPr b="0" lang="en-US" sz="3200" spc="-1" strike="noStrike">
                <a:latin typeface="Arial"/>
              </a:rPr>
              <a:t>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vs. Impact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1779840" y="387360"/>
            <a:ext cx="8320680" cy="6754680"/>
            <a:chOff x="1779840" y="387360"/>
            <a:chExt cx="8320680" cy="6754680"/>
          </a:xfrm>
        </p:grpSpPr>
        <p:pic>
          <p:nvPicPr>
            <p:cNvPr id="89" name="Pow-openclipart-Viscious-Speed.svg" descr=""/>
            <p:cNvPicPr/>
            <p:nvPr/>
          </p:nvPicPr>
          <p:blipFill>
            <a:blip r:embed="rId1"/>
            <a:stretch/>
          </p:blipFill>
          <p:spPr>
            <a:xfrm rot="17203200">
              <a:off x="4105440" y="1217520"/>
              <a:ext cx="5522760" cy="50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" descr=""/>
            <p:cNvPicPr/>
            <p:nvPr/>
          </p:nvPicPr>
          <p:blipFill>
            <a:blip r:embed="rId2"/>
            <a:stretch/>
          </p:blipFill>
          <p:spPr>
            <a:xfrm flipH="1">
              <a:off x="6014520" y="2584800"/>
              <a:ext cx="2284200" cy="249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" descr=""/>
            <p:cNvPicPr/>
            <p:nvPr/>
          </p:nvPicPr>
          <p:blipFill>
            <a:blip r:embed="rId3"/>
            <a:stretch/>
          </p:blipFill>
          <p:spPr>
            <a:xfrm>
              <a:off x="1779840" y="2969280"/>
              <a:ext cx="1844280" cy="22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" name="CustomShape 3"/>
            <p:cNvSpPr/>
            <p:nvPr/>
          </p:nvSpPr>
          <p:spPr>
            <a:xfrm>
              <a:off x="2150280" y="3354480"/>
              <a:ext cx="1250640" cy="83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30" y="7160"/>
                  </a:moveTo>
                  <a:cubicBezTo>
                    <a:pt x="1530" y="4490"/>
                    <a:pt x="3400" y="1970"/>
                    <a:pt x="5270" y="1970"/>
                  </a:cubicBezTo>
                  <a:cubicBezTo>
                    <a:pt x="5860" y="1950"/>
                    <a:pt x="6470" y="2210"/>
                    <a:pt x="6970" y="2600"/>
                  </a:cubicBezTo>
                  <a:cubicBezTo>
                    <a:pt x="7450" y="1390"/>
                    <a:pt x="8340" y="650"/>
                    <a:pt x="9340" y="650"/>
                  </a:cubicBezTo>
                  <a:cubicBezTo>
                    <a:pt x="10004" y="690"/>
                    <a:pt x="10710" y="1050"/>
                    <a:pt x="11210" y="1700"/>
                  </a:cubicBezTo>
                  <a:cubicBezTo>
                    <a:pt x="11570" y="630"/>
                    <a:pt x="12330" y="0"/>
                    <a:pt x="13150" y="0"/>
                  </a:cubicBezTo>
                  <a:cubicBezTo>
                    <a:pt x="13840" y="0"/>
                    <a:pt x="14470" y="460"/>
                    <a:pt x="14870" y="1160"/>
                  </a:cubicBezTo>
                  <a:cubicBezTo>
                    <a:pt x="15330" y="440"/>
                    <a:pt x="16020" y="0"/>
                    <a:pt x="16740" y="0"/>
                  </a:cubicBezTo>
                  <a:cubicBezTo>
                    <a:pt x="17910" y="0"/>
                    <a:pt x="18900" y="1130"/>
                    <a:pt x="19110" y="2710"/>
                  </a:cubicBezTo>
                  <a:cubicBezTo>
                    <a:pt x="20240" y="3150"/>
                    <a:pt x="21060" y="4580"/>
                    <a:pt x="21060" y="6220"/>
                  </a:cubicBezTo>
                  <a:cubicBezTo>
                    <a:pt x="21060" y="6720"/>
                    <a:pt x="21000" y="7200"/>
                    <a:pt x="20830" y="7660"/>
                  </a:cubicBezTo>
                  <a:cubicBezTo>
                    <a:pt x="21310" y="8460"/>
                    <a:pt x="21600" y="9450"/>
                    <a:pt x="21600" y="10460"/>
                  </a:cubicBezTo>
                  <a:cubicBezTo>
                    <a:pt x="21600" y="12750"/>
                    <a:pt x="20310" y="14680"/>
                    <a:pt x="18650" y="15010"/>
                  </a:cubicBezTo>
                  <a:cubicBezTo>
                    <a:pt x="18650" y="17200"/>
                    <a:pt x="17370" y="18920"/>
                    <a:pt x="15770" y="18920"/>
                  </a:cubicBezTo>
                  <a:cubicBezTo>
                    <a:pt x="15220" y="18920"/>
                    <a:pt x="14700" y="18710"/>
                    <a:pt x="14240" y="18310"/>
                  </a:cubicBezTo>
                  <a:cubicBezTo>
                    <a:pt x="13820" y="20240"/>
                    <a:pt x="12490" y="21600"/>
                    <a:pt x="11000" y="21600"/>
                  </a:cubicBezTo>
                  <a:cubicBezTo>
                    <a:pt x="9890" y="21600"/>
                    <a:pt x="8840" y="20790"/>
                    <a:pt x="8210" y="19510"/>
                  </a:cubicBezTo>
                  <a:cubicBezTo>
                    <a:pt x="7620" y="20000"/>
                    <a:pt x="7930" y="20290"/>
                    <a:pt x="6240" y="20290"/>
                  </a:cubicBezTo>
                  <a:cubicBezTo>
                    <a:pt x="4850" y="20290"/>
                    <a:pt x="3570" y="19280"/>
                    <a:pt x="2900" y="17640"/>
                  </a:cubicBezTo>
                  <a:cubicBezTo>
                    <a:pt x="1300" y="17600"/>
                    <a:pt x="480" y="16300"/>
                    <a:pt x="480" y="14660"/>
                  </a:cubicBezTo>
                  <a:cubicBezTo>
                    <a:pt x="480" y="13900"/>
                    <a:pt x="690" y="13210"/>
                    <a:pt x="1070" y="12640"/>
                  </a:cubicBezTo>
                  <a:cubicBezTo>
                    <a:pt x="380" y="12160"/>
                    <a:pt x="0" y="11210"/>
                    <a:pt x="0" y="10120"/>
                  </a:cubicBezTo>
                  <a:cubicBezTo>
                    <a:pt x="0" y="8590"/>
                    <a:pt x="840" y="7330"/>
                    <a:pt x="1930" y="7160"/>
                  </a:cubicBezTo>
                  <a:close/>
                  <a:moveTo>
                    <a:pt x="1930" y="7160"/>
                  </a:moveTo>
                  <a:cubicBezTo>
                    <a:pt x="1950" y="7410"/>
                    <a:pt x="2040" y="7690"/>
                    <a:pt x="2090" y="7920"/>
                  </a:cubicBezTo>
                  <a:moveTo>
                    <a:pt x="6970" y="2600"/>
                  </a:moveTo>
                  <a:cubicBezTo>
                    <a:pt x="7200" y="2790"/>
                    <a:pt x="7480" y="3050"/>
                    <a:pt x="7670" y="3310"/>
                  </a:cubicBezTo>
                  <a:moveTo>
                    <a:pt x="11210" y="1700"/>
                  </a:moveTo>
                  <a:cubicBezTo>
                    <a:pt x="11130" y="1910"/>
                    <a:pt x="11080" y="2160"/>
                    <a:pt x="11030" y="2400"/>
                  </a:cubicBezTo>
                  <a:moveTo>
                    <a:pt x="14870" y="1160"/>
                  </a:moveTo>
                  <a:cubicBezTo>
                    <a:pt x="14720" y="1400"/>
                    <a:pt x="14640" y="1720"/>
                    <a:pt x="14540" y="2010"/>
                  </a:cubicBezTo>
                  <a:moveTo>
                    <a:pt x="19110" y="2710"/>
                  </a:moveTo>
                  <a:cubicBezTo>
                    <a:pt x="19130" y="2890"/>
                    <a:pt x="19230" y="3290"/>
                    <a:pt x="19190" y="3380"/>
                  </a:cubicBezTo>
                  <a:moveTo>
                    <a:pt x="20830" y="7660"/>
                  </a:moveTo>
                  <a:cubicBezTo>
                    <a:pt x="20660" y="8170"/>
                    <a:pt x="20430" y="8620"/>
                    <a:pt x="20110" y="8990"/>
                  </a:cubicBezTo>
                  <a:moveTo>
                    <a:pt x="18660" y="15010"/>
                  </a:moveTo>
                  <a:cubicBezTo>
                    <a:pt x="18740" y="14200"/>
                    <a:pt x="18280" y="12200"/>
                    <a:pt x="17000" y="11450"/>
                  </a:cubicBezTo>
                  <a:moveTo>
                    <a:pt x="14240" y="18310"/>
                  </a:moveTo>
                  <a:cubicBezTo>
                    <a:pt x="14320" y="17980"/>
                    <a:pt x="14350" y="17680"/>
                    <a:pt x="14370" y="17360"/>
                  </a:cubicBezTo>
                  <a:moveTo>
                    <a:pt x="8220" y="19510"/>
                  </a:moveTo>
                  <a:cubicBezTo>
                    <a:pt x="8060" y="19250"/>
                    <a:pt x="7960" y="18950"/>
                    <a:pt x="7860" y="18640"/>
                  </a:cubicBezTo>
                  <a:moveTo>
                    <a:pt x="2900" y="17640"/>
                  </a:moveTo>
                  <a:cubicBezTo>
                    <a:pt x="3090" y="17600"/>
                    <a:pt x="3280" y="17540"/>
                    <a:pt x="3460" y="17450"/>
                  </a:cubicBezTo>
                  <a:moveTo>
                    <a:pt x="1070" y="12640"/>
                  </a:moveTo>
                  <a:cubicBezTo>
                    <a:pt x="1400" y="12900"/>
                    <a:pt x="1780" y="13130"/>
                    <a:pt x="2330" y="1304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latin typeface="Arial"/>
                </a:rPr>
                <a:t>Intent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" name="CustomShape 4"/>
            <p:cNvSpPr/>
            <p:nvPr/>
          </p:nvSpPr>
          <p:spPr>
            <a:xfrm>
              <a:off x="3600360" y="4313520"/>
              <a:ext cx="1724040" cy="802800"/>
            </a:xfrm>
            <a:custGeom>
              <a:avLst/>
              <a:gdLst/>
              <a:ahLst/>
              <a:rect l="0" t="0" r="r" b="b"/>
              <a:pathLst>
                <a:path w="4791" h="2232">
                  <a:moveTo>
                    <a:pt x="0" y="557"/>
                  </a:moveTo>
                  <a:lnTo>
                    <a:pt x="3592" y="557"/>
                  </a:lnTo>
                  <a:lnTo>
                    <a:pt x="3592" y="0"/>
                  </a:lnTo>
                  <a:lnTo>
                    <a:pt x="4790" y="1115"/>
                  </a:lnTo>
                  <a:lnTo>
                    <a:pt x="3592" y="2231"/>
                  </a:lnTo>
                  <a:lnTo>
                    <a:pt x="3592" y="1673"/>
                  </a:lnTo>
                  <a:lnTo>
                    <a:pt x="0" y="1673"/>
                  </a:lnTo>
                  <a:lnTo>
                    <a:pt x="0" y="557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2800" spc="-1" strike="noStrike">
                  <a:solidFill>
                    <a:srgbClr val="ffffff"/>
                  </a:solidFill>
                  <a:latin typeface="Arial"/>
                </a:rPr>
                <a:t>behavior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 or inaction has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Good intent still causes harm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causes strong emotions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Goal: Stop the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reported people</a:t>
            </a:r>
            <a:br/>
            <a:r>
              <a:rPr b="0" lang="en-US" sz="3200" spc="-1" strike="noStrike">
                <a:latin typeface="Arial"/>
              </a:rPr>
              <a:t>understand their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 reporters to</a:t>
            </a:r>
            <a:br/>
            <a:r>
              <a:rPr b="0" lang="en-US" sz="3200" spc="-1" strike="noStrike">
                <a:latin typeface="Arial"/>
              </a:rPr>
              <a:t>express their emotions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479280" y="1795680"/>
            <a:ext cx="3265200" cy="244944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6971760" y="4408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Microaggressions:</a:t>
            </a:r>
            <a:br/>
            <a:r>
              <a:rPr b="0" lang="en-US" sz="4400" spc="-1" strike="noStrike">
                <a:latin typeface="Arial"/>
              </a:rPr>
              <a:t>Constant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Harm caused because your identity</a:t>
            </a:r>
            <a:br/>
            <a:r>
              <a:rPr b="0" lang="en-US" sz="3200" spc="-1" strike="noStrike">
                <a:latin typeface="Arial"/>
              </a:rPr>
              <a:t>is not considered "the default"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e.g. disability, race, gender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happen daily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Invisible to the "default" identity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 flipH="1">
            <a:off x="6639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696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Introduction</a:t>
            </a:r>
            <a:r>
              <a:rPr b="0" lang="en-US" sz="3200" spc="-1" strike="noStrike">
                <a:latin typeface="Arial"/>
              </a:rPr>
              <a:t>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(Optional) </a:t>
            </a:r>
            <a:r>
              <a:rPr b="0" lang="en-US" sz="3200" spc="-1" strike="noStrike">
                <a:latin typeface="Arial"/>
              </a:rPr>
              <a:t>Pronouns </a:t>
            </a:r>
            <a:r>
              <a:rPr b="0" lang="en-US" sz="3200" spc="-1" strike="noStrike">
                <a:latin typeface="Arial"/>
              </a:rPr>
              <a:t>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What events </a:t>
            </a:r>
            <a:r>
              <a:rPr b="0" lang="en-US" sz="3200" spc="-1" strike="noStrike">
                <a:latin typeface="Arial"/>
              </a:rPr>
              <a:t>or </a:t>
            </a:r>
            <a:r>
              <a:rPr b="0" lang="en-US" sz="3200" spc="-1" strike="noStrike">
                <a:latin typeface="Arial"/>
              </a:rPr>
              <a:t>communities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you enforce </a:t>
            </a:r>
            <a:r>
              <a:rPr b="0" lang="en-US" sz="3200" spc="-1" strike="noStrike">
                <a:latin typeface="Arial"/>
              </a:rPr>
              <a:t>a Code of </a:t>
            </a:r>
            <a:r>
              <a:rPr b="0" lang="en-US" sz="3200" spc="-1" strike="noStrike">
                <a:latin typeface="Arial"/>
              </a:rPr>
              <a:t>Conduct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Communication breakdown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a pattern?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emotional and verbal</a:t>
            </a:r>
            <a:br/>
            <a:r>
              <a:rPr b="0" lang="en-US" sz="3200" spc="-1" strike="noStrike">
                <a:latin typeface="Arial"/>
              </a:rPr>
              <a:t>abuse behaviors:</a:t>
            </a:r>
            <a:br/>
            <a:r>
              <a:rPr b="0" lang="en-US" sz="3200" spc="-1" strike="noStrike">
                <a:latin typeface="Arial"/>
              </a:rPr>
              <a:t>http://outofthefog.website/traits/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6634080" y="4633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301440" y="1763640"/>
            <a:ext cx="3404880" cy="26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 person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likely is it the reporter will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09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&amp; sexual harassment</a:t>
            </a:r>
            <a:br/>
            <a:r>
              <a:rPr b="0" lang="en-US" sz="3200" spc="-1" strike="noStrike">
                <a:latin typeface="Arial"/>
              </a:rPr>
              <a:t>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Examine the power dynamics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of when power</a:t>
            </a:r>
            <a:br/>
            <a:r>
              <a:rPr b="0" lang="en-US" sz="3200" spc="-1" strike="noStrike">
                <a:latin typeface="Arial"/>
              </a:rPr>
              <a:t>dynamic is reversed: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"racism against white people"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"sexist discrimination of men"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"reverse-isms"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113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(Break)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Repeated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borderline incidents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Pattern of verbal or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emotional abuse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Issue warning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warn or temporary ban,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remove from leadership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Reprimand,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of offensive material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Before Speaking to a</a:t>
            </a:r>
            <a:br/>
            <a:r>
              <a:rPr b="0" lang="en-US" sz="4400" spc="-1" strike="noStrike">
                <a:latin typeface="Arial"/>
              </a:rPr>
              <a:t>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Write down: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Their behavior and impact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behavioral modification plan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Consequences for their behavior (?)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will happen if they don't agree to</a:t>
            </a:r>
            <a:br/>
            <a:r>
              <a:rPr b="0" lang="en-US" sz="3200" spc="-1" strike="noStrike">
                <a:latin typeface="Arial"/>
              </a:rPr>
              <a:t>modify their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can they appeal the decision to?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  <a:ea typeface="WenQuanYi Micro Hei"/>
              </a:rPr>
              <a:t>Common </a:t>
            </a:r>
            <a:r>
              <a:rPr b="0" lang="en-US" sz="4400" spc="-1" strike="noStrike">
                <a:latin typeface="Arial"/>
              </a:rPr>
              <a:t>Emotions for</a:t>
            </a:r>
            <a:br/>
            <a:r>
              <a:rPr b="0" lang="en-US" sz="4400" spc="-1" strike="noStrike">
                <a:latin typeface="Arial"/>
              </a:rPr>
              <a:t>People who have been reported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2" name="Table 2"/>
          <p:cNvGraphicFramePr/>
          <p:nvPr/>
        </p:nvGraphicFramePr>
        <p:xfrm>
          <a:off x="2495880" y="1796400"/>
          <a:ext cx="5075280" cy="36849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Emotion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Action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1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Anger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Defensiveness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Fear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Denial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44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Humiliation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Blame shifting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107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Anxiety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Seek reassurance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9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Disgust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Self blame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097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Abandonment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400" spc="-1" strike="noStrike">
                          <a:latin typeface="Arial"/>
                        </a:rPr>
                        <a:t>Manipulation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Successfully Encouraging</a:t>
            </a:r>
            <a:br/>
            <a:r>
              <a:rPr b="0" lang="en-US" sz="4400" spc="-1" strike="noStrike">
                <a:latin typeface="Arial"/>
              </a:rPr>
              <a:t>Change in Reported People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Goal is to change inappropriate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will see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behavior and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shared community goals: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safe, inclusive, welcoming,</a:t>
            </a:r>
            <a:br/>
            <a:r>
              <a:rPr b="0" lang="en-US" sz="2800" spc="-1" strike="noStrike">
                <a:latin typeface="Arial"/>
              </a:rPr>
              <a:t>collaboration, creativity,</a:t>
            </a:r>
            <a:br/>
            <a:r>
              <a:rPr b="0" lang="en-US" sz="2800" spc="-1" strike="noStrike">
                <a:latin typeface="Arial"/>
              </a:rPr>
              <a:t>constructive communication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private ways to practice new skills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person: </a:t>
            </a:r>
            <a:r>
              <a:rPr b="1" lang="en-US" sz="4400" spc="-1" strike="noStrike">
                <a:latin typeface="Arial"/>
              </a:rPr>
              <a:t>BIRDS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Go to a private place / private message or video chat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    </a:t>
            </a:r>
            <a:r>
              <a:rPr b="0" lang="en-US" sz="3200" spc="-1" strike="noStrike">
                <a:latin typeface="Arial"/>
              </a:rPr>
              <a:t>Have an exit plan. Bring another responder if a ban is likely.</a:t>
            </a:r>
            <a:br/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what their </a:t>
            </a:r>
            <a:r>
              <a:rPr b="1" lang="en-US" sz="3200" spc="-1" strike="noStrike">
                <a:latin typeface="Arial"/>
              </a:rPr>
              <a:t>Behavior</a:t>
            </a:r>
            <a:r>
              <a:rPr b="0" lang="en-US" sz="3200" spc="-1" strike="noStrike">
                <a:latin typeface="Arial"/>
              </a:rPr>
              <a:t> was without 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State the </a:t>
            </a:r>
            <a:r>
              <a:rPr b="1" lang="en-US" sz="3200" spc="-1" strike="noStrike">
                <a:latin typeface="Arial"/>
              </a:rPr>
              <a:t>Impact</a:t>
            </a:r>
            <a:r>
              <a:rPr b="0" lang="en-US" sz="3200" spc="-1" strike="noStrike">
                <a:latin typeface="Arial"/>
              </a:rPr>
              <a:t> on the reporter or community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Allow</a:t>
            </a:r>
            <a:r>
              <a:rPr b="0" lang="en-US" sz="3200" spc="-1" strike="noStrike">
                <a:latin typeface="Arial"/>
              </a:rPr>
              <a:t> the reported person to </a:t>
            </a:r>
            <a:r>
              <a:rPr b="1" lang="en-US" sz="3200" spc="-1" strike="noStrike">
                <a:latin typeface="Arial"/>
              </a:rPr>
              <a:t>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Don't</a:t>
            </a:r>
            <a:r>
              <a:rPr b="0" lang="en-US" sz="3200" spc="-1" strike="noStrike">
                <a:latin typeface="Arial"/>
              </a:rPr>
              <a:t> reassure or allow the reporter to be contacted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Set</a:t>
            </a:r>
            <a:r>
              <a:rPr b="0" lang="en-US" sz="3200" spc="-1" strike="noStrike">
                <a:latin typeface="Arial"/>
              </a:rPr>
              <a:t> a behavioral modification plan</a:t>
            </a:r>
            <a:br/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Offer to relay any apologies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Vocabula</a:t>
            </a:r>
            <a:r>
              <a:rPr b="0" lang="en-US" sz="4400" spc="-1" strike="noStrike">
                <a:latin typeface="Arial"/>
              </a:rPr>
              <a:t>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5073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Code of Conduct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Reported person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party witness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" name="TextShape 3"/>
          <p:cNvSpPr txBox="1"/>
          <p:nvPr/>
        </p:nvSpPr>
        <p:spPr>
          <a:xfrm>
            <a:off x="6504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U.S. Army Africa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 flipH="1">
            <a:off x="5682600" y="1828080"/>
            <a:ext cx="4253400" cy="283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Discussion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incident responder: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was hard, complex, or complicated?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reported person: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did the incident responder do well?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What techniques did they use?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effective phrases?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after an incident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Transparency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Q&amp;A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Systemic Inequality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54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Collective lack of action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Biased harmful policies or systems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Negatively impacts marginalized groups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No 'religious symbols' policies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Must choose between a headscarf &amp; education/jobs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2x more Muslim girls don't go to secondary school in France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Source: https://www.washingtonpost.com/politics/2019/06/03/how-will-austrias-new-headscarf-ban-affect-muslims/?noredirect=on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39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37131" t="0" r="5477" b="0"/>
          <a:stretch/>
        </p:blipFill>
        <p:spPr>
          <a:xfrm flipH="1"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49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Incident responder duties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&amp; paired practice #1a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Evaluating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&amp; paired practice #1b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 practice #2a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report evaluation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Following up on a report practice #2b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8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Incident Responder</a:t>
            </a:r>
            <a:br/>
            <a:r>
              <a:rPr b="0" lang="en-US" sz="4400" spc="-1" strike="noStrike">
                <a:latin typeface="Arial"/>
              </a:rPr>
              <a:t>Duties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WenQuanYi Micro Hei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Protects reporter privacy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Documents the incident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Needs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+ To be heard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be respected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+ To feel safe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~ To create meaning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To be "right"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 Justice or vengeance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354640" y="1805040"/>
            <a:ext cx="4155120" cy="289548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6216120" y="491652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CC BY painteverything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Acknowledging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"You felt (emotion) when (behavior)."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Example: "</a:t>
            </a:r>
            <a:r>
              <a:rPr b="1" lang="en-US" sz="3200" spc="-1" strike="noStrike">
                <a:latin typeface="Arial"/>
              </a:rPr>
              <a:t>You felt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scared </a:t>
            </a:r>
            <a:r>
              <a:rPr b="1" lang="en-US" sz="3200" spc="-1" strike="noStrike">
                <a:latin typeface="Arial"/>
              </a:rPr>
              <a:t>when</a:t>
            </a:r>
            <a:r>
              <a:rPr b="0" lang="en-US" sz="3200" spc="-1" strike="noStrike">
                <a:latin typeface="Arial"/>
              </a:rPr>
              <a:t> they </a:t>
            </a:r>
            <a:r>
              <a:rPr b="0" lang="en-US" sz="3200" spc="-1" strike="noStrike">
                <a:latin typeface="Arial"/>
              </a:rPr>
              <a:t>raised their voice</a:t>
            </a:r>
            <a:r>
              <a:rPr b="0" lang="en-US" sz="3200" spc="-1" strike="noStrike">
                <a:latin typeface="Arial"/>
              </a:rPr>
              <a:t>."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Softening the directness: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"So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"It sounds like you felt..."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"I'm hearing that you felt..."</a:t>
            </a:r>
            <a:endParaRPr b="0" lang="en-US" sz="28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"Nonviolent communication"</a:t>
            </a:r>
            <a:br/>
            <a:r>
              <a:rPr b="0" lang="en-US" sz="3200" spc="-1" strike="noStrike">
                <a:latin typeface="Arial"/>
              </a:rPr>
              <a:t>by Marshall B. Rosenberg,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Common Reporter</a:t>
            </a:r>
            <a:br/>
            <a:r>
              <a:rPr b="0" lang="en-US" sz="4400" spc="-1" strike="noStrike">
                <a:latin typeface="Arial"/>
              </a:rPr>
              <a:t>Emotions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Repeating themselves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Becoming flustered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Talking fast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Judgment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Anger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Mistrust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1719" t="0" r="37652" b="0"/>
          <a:stretch/>
        </p:blipFill>
        <p:spPr>
          <a:xfrm>
            <a:off x="5564520" y="1831680"/>
            <a:ext cx="3602160" cy="4102560"/>
          </a:xfrm>
          <a:prstGeom prst="rect">
            <a:avLst/>
          </a:prstGeom>
          <a:ln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5505840" y="6035040"/>
            <a:ext cx="379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Emotion CC BY 2.0 Osamu Kaneko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26930</TotalTime>
  <Application>LibreOffice/6.3.4.2.0$Linux_X86_64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Sage Sharp</cp:lastModifiedBy>
  <dcterms:modified xsi:type="dcterms:W3CDTF">2020-01-17T15:45:08Z</dcterms:modified>
  <cp:revision>214</cp:revision>
  <dc:subject/>
  <dc:title/>
</cp:coreProperties>
</file>